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8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8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42" r:id="rId307"/>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307" Type="http://schemas.openxmlformats.org/officeDocument/2006/relationships/slide" Target="slides/slide187.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2" name="Shape 11662"/>
        <p:cNvGrpSpPr/>
        <p:nvPr/>
      </p:nvGrpSpPr>
      <p:grpSpPr>
        <a:xfrm>
          <a:off x="0" y="0"/>
          <a:ext cx="0" cy="0"/>
          <a:chOff x="0" y="0"/>
          <a:chExt cx="0" cy="0"/>
        </a:xfrm>
      </p:grpSpPr>
      <p:sp>
        <p:nvSpPr>
          <p:cNvPr id="11663" name="Google Shape;11663;p1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1664" name="Google Shape;11664;p187:notes"/>
          <p:cNvSpPr/>
          <p:nvPr>
            <p:ph idx="2" type="sldImg"/>
          </p:nvPr>
        </p:nvSpPr>
        <p:spPr>
          <a:xfrm>
            <a:off x="1258888"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665" name="Google Shape;11665;p1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1" marL="457200" rtl="0" algn="l">
              <a:spcBef>
                <a:spcPts val="0"/>
              </a:spcBef>
              <a:spcAft>
                <a:spcPts val="0"/>
              </a:spcAft>
              <a:buNone/>
            </a:pPr>
            <a:r>
              <a:rPr lang="en-US" sz="1000">
                <a:solidFill>
                  <a:srgbClr val="003366"/>
                </a:solidFill>
              </a:rPr>
              <a:t>Largest assessment ever undertaken of the health of ecosystems and the consequences of ecosystem change for human well-being</a:t>
            </a:r>
            <a:endParaRPr/>
          </a:p>
          <a:p>
            <a:pPr indent="0" lvl="2" marL="914400" rtl="0" algn="l">
              <a:spcBef>
                <a:spcPts val="0"/>
              </a:spcBef>
              <a:spcAft>
                <a:spcPts val="0"/>
              </a:spcAft>
              <a:buNone/>
            </a:pPr>
            <a:r>
              <a:rPr i="1" lang="en-US" sz="1000">
                <a:solidFill>
                  <a:srgbClr val="003366"/>
                </a:solidFill>
              </a:rPr>
              <a:t>Prepared by 1360 experts from 95 countries; extensive peer review</a:t>
            </a:r>
            <a:endParaRPr/>
          </a:p>
          <a:p>
            <a:pPr indent="0" lvl="2" marL="914400" rtl="0" algn="l">
              <a:spcBef>
                <a:spcPts val="0"/>
              </a:spcBef>
              <a:spcAft>
                <a:spcPts val="0"/>
              </a:spcAft>
              <a:buNone/>
            </a:pPr>
            <a:r>
              <a:rPr i="1" lang="en-US" sz="1000">
                <a:solidFill>
                  <a:srgbClr val="003366"/>
                </a:solidFill>
              </a:rPr>
              <a:t>Consensus of the world’s scientists</a:t>
            </a:r>
            <a:endParaRPr/>
          </a:p>
          <a:p>
            <a:pPr indent="0" lvl="1" marL="457200" rtl="0" algn="l">
              <a:spcBef>
                <a:spcPts val="0"/>
              </a:spcBef>
              <a:spcAft>
                <a:spcPts val="0"/>
              </a:spcAft>
              <a:buNone/>
            </a:pPr>
            <a:r>
              <a:rPr lang="en-US" sz="1000">
                <a:solidFill>
                  <a:srgbClr val="003366"/>
                </a:solidFill>
              </a:rPr>
              <a:t>Designed to meet needs of decision-makers among government, business, civil society</a:t>
            </a:r>
            <a:endParaRPr/>
          </a:p>
          <a:p>
            <a:pPr indent="0" lvl="2" marL="914400" rtl="0" algn="l">
              <a:spcBef>
                <a:spcPts val="0"/>
              </a:spcBef>
              <a:spcAft>
                <a:spcPts val="0"/>
              </a:spcAft>
              <a:buNone/>
            </a:pPr>
            <a:r>
              <a:rPr i="1" lang="en-US" sz="1000">
                <a:solidFill>
                  <a:srgbClr val="003366"/>
                </a:solidFill>
              </a:rPr>
              <a:t>Information requested through 4 international conventions</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notesSlide" Target="../notesSlides/notesSlide187.xml"/><Relationship Id="rId3" Type="http://schemas.openxmlformats.org/officeDocument/2006/relationships/image" Target="../media/image355.png"/><Relationship Id="rId4" Type="http://schemas.openxmlformats.org/officeDocument/2006/relationships/image" Target="../media/image343.jpg"/><Relationship Id="rId5" Type="http://schemas.openxmlformats.org/officeDocument/2006/relationships/image" Target="../media/image350.jpg"/></Relationships>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6" name="Shape 11666"/>
        <p:cNvGrpSpPr/>
        <p:nvPr/>
      </p:nvGrpSpPr>
      <p:grpSpPr>
        <a:xfrm>
          <a:off x="0" y="0"/>
          <a:ext cx="0" cy="0"/>
          <a:chOff x="0" y="0"/>
          <a:chExt cx="0" cy="0"/>
        </a:xfrm>
      </p:grpSpPr>
      <p:sp>
        <p:nvSpPr>
          <p:cNvPr id="11667" name="Google Shape;11667;p1617"/>
          <p:cNvSpPr txBox="1"/>
          <p:nvPr>
            <p:ph type="title"/>
          </p:nvPr>
        </p:nvSpPr>
        <p:spPr>
          <a:xfrm>
            <a:off x="1066800" y="76200"/>
            <a:ext cx="8001000" cy="1143000"/>
          </a:xfrm>
          <a:prstGeom prst="rect">
            <a:avLst/>
          </a:prstGeom>
          <a:noFill/>
          <a:ln>
            <a:noFill/>
          </a:ln>
        </p:spPr>
        <p:txBody>
          <a:bodyPr anchorCtr="0" anchor="ctr" bIns="45700" lIns="91425" spcFirstLastPara="1" rIns="91425" wrap="square" tIns="45700">
            <a:noAutofit/>
          </a:bodyPr>
          <a:lstStyle/>
          <a:p>
            <a:pPr indent="0" lvl="0" marL="0" rtl="0" algn="r">
              <a:lnSpc>
                <a:spcPct val="80000"/>
              </a:lnSpc>
              <a:spcBef>
                <a:spcPts val="0"/>
              </a:spcBef>
              <a:spcAft>
                <a:spcPts val="0"/>
              </a:spcAft>
              <a:buNone/>
            </a:pPr>
            <a:r>
              <a:rPr b="0" i="0" lang="en-US" sz="4000" u="none">
                <a:latin typeface="Times New Roman"/>
                <a:ea typeface="Times New Roman"/>
                <a:cs typeface="Times New Roman"/>
                <a:sym typeface="Times New Roman"/>
              </a:rPr>
              <a:t>millennium ecosystem assessment:</a:t>
            </a:r>
            <a:br>
              <a:rPr lang="en-US" sz="4000"/>
            </a:br>
            <a:r>
              <a:rPr lang="en-US" sz="4000"/>
              <a:t>main findings</a:t>
            </a:r>
            <a:endParaRPr/>
          </a:p>
        </p:txBody>
      </p:sp>
      <p:sp>
        <p:nvSpPr>
          <p:cNvPr id="11668" name="Google Shape;11668;p1617"/>
          <p:cNvSpPr txBox="1"/>
          <p:nvPr>
            <p:ph idx="1" type="body"/>
          </p:nvPr>
        </p:nvSpPr>
        <p:spPr>
          <a:xfrm>
            <a:off x="457200" y="1524000"/>
            <a:ext cx="5283200" cy="5257800"/>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Clr>
                <a:schemeClr val="lt1"/>
              </a:buClr>
              <a:buSzPts val="3000"/>
              <a:buFont typeface="Times New Roman"/>
              <a:buChar char="•"/>
            </a:pPr>
            <a:r>
              <a:rPr lang="en-US" sz="3000">
                <a:latin typeface="Times New Roman"/>
                <a:ea typeface="Times New Roman"/>
                <a:cs typeface="Times New Roman"/>
                <a:sym typeface="Times New Roman"/>
              </a:rPr>
              <a:t>Humans have radically altered     ecosystems in last 50 years</a:t>
            </a:r>
            <a:endParaRPr/>
          </a:p>
          <a:p>
            <a:pPr indent="-342900" lvl="0" marL="342900" rtl="0" algn="l">
              <a:lnSpc>
                <a:spcPct val="80000"/>
              </a:lnSpc>
              <a:spcBef>
                <a:spcPts val="1800"/>
              </a:spcBef>
              <a:spcAft>
                <a:spcPts val="0"/>
              </a:spcAft>
              <a:buClr>
                <a:schemeClr val="lt1"/>
              </a:buClr>
              <a:buSzPts val="3000"/>
              <a:buFont typeface="Times New Roman"/>
              <a:buChar char="•"/>
            </a:pPr>
            <a:r>
              <a:rPr lang="en-US" sz="3000">
                <a:latin typeface="Times New Roman"/>
                <a:ea typeface="Times New Roman"/>
                <a:cs typeface="Times New Roman"/>
                <a:sym typeface="Times New Roman"/>
              </a:rPr>
              <a:t>Changes have brought gains but degradation of ecosystems is a barrier to achieving the MDGs</a:t>
            </a:r>
            <a:endParaRPr/>
          </a:p>
          <a:p>
            <a:pPr indent="-342900" lvl="0" marL="342900" rtl="0" algn="l">
              <a:lnSpc>
                <a:spcPct val="80000"/>
              </a:lnSpc>
              <a:spcBef>
                <a:spcPts val="1800"/>
              </a:spcBef>
              <a:spcAft>
                <a:spcPts val="0"/>
              </a:spcAft>
              <a:buClr>
                <a:schemeClr val="lt1"/>
              </a:buClr>
              <a:buSzPts val="3000"/>
              <a:buFont typeface="Times New Roman"/>
              <a:buChar char="•"/>
            </a:pPr>
            <a:r>
              <a:rPr lang="en-US" sz="3000">
                <a:latin typeface="Times New Roman"/>
                <a:ea typeface="Times New Roman"/>
                <a:cs typeface="Times New Roman"/>
                <a:sym typeface="Times New Roman"/>
              </a:rPr>
              <a:t>Degradation can be reversed but requires new solutions-  policies, institutions and practices.</a:t>
            </a:r>
            <a:endParaRPr/>
          </a:p>
        </p:txBody>
      </p:sp>
      <p:pic>
        <p:nvPicPr>
          <p:cNvPr id="11669" name="Google Shape;11669;p1617"/>
          <p:cNvPicPr preferRelativeResize="0"/>
          <p:nvPr/>
        </p:nvPicPr>
        <p:blipFill rotWithShape="1">
          <a:blip r:embed="rId3">
            <a:alphaModFix/>
          </a:blip>
          <a:srcRect b="0" l="0" r="0" t="0"/>
          <a:stretch/>
        </p:blipFill>
        <p:spPr>
          <a:xfrm>
            <a:off x="6096000" y="1371600"/>
            <a:ext cx="2592388" cy="1676400"/>
          </a:xfrm>
          <a:prstGeom prst="rect">
            <a:avLst/>
          </a:prstGeom>
          <a:noFill/>
          <a:ln>
            <a:noFill/>
          </a:ln>
        </p:spPr>
      </p:pic>
      <p:pic>
        <p:nvPicPr>
          <p:cNvPr descr="US Capitol" id="11670" name="Google Shape;11670;p1617"/>
          <p:cNvPicPr preferRelativeResize="0"/>
          <p:nvPr/>
        </p:nvPicPr>
        <p:blipFill rotWithShape="1">
          <a:blip r:embed="rId4">
            <a:alphaModFix/>
          </a:blip>
          <a:srcRect b="0" l="0" r="0" t="0"/>
          <a:stretch/>
        </p:blipFill>
        <p:spPr>
          <a:xfrm>
            <a:off x="6705600" y="4114800"/>
            <a:ext cx="2438400" cy="1951038"/>
          </a:xfrm>
          <a:prstGeom prst="rect">
            <a:avLst/>
          </a:prstGeom>
          <a:noFill/>
          <a:ln cap="flat" cmpd="sng" w="19050">
            <a:solidFill>
              <a:schemeClr val="lt2"/>
            </a:solidFill>
            <a:prstDash val="solid"/>
            <a:miter lim="800000"/>
            <a:headEnd len="sm" w="sm" type="none"/>
            <a:tailEnd len="sm" w="sm" type="none"/>
          </a:ln>
        </p:spPr>
      </p:pic>
      <p:pic>
        <p:nvPicPr>
          <p:cNvPr id="11671" name="Google Shape;11671;p1617"/>
          <p:cNvPicPr preferRelativeResize="0"/>
          <p:nvPr/>
        </p:nvPicPr>
        <p:blipFill rotWithShape="1">
          <a:blip r:embed="rId5">
            <a:alphaModFix/>
          </a:blip>
          <a:srcRect b="0" l="0" r="0" t="0"/>
          <a:stretch/>
        </p:blipFill>
        <p:spPr>
          <a:xfrm>
            <a:off x="5867400" y="2819400"/>
            <a:ext cx="1771650" cy="2362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